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2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4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3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cd/E19253-01/820-2314/zfsover-2/index.html" TargetMode="External"/><Relationship Id="rId13" Type="http://schemas.openxmlformats.org/officeDocument/2006/relationships/image" Target="../media/image14.gif"/><Relationship Id="rId3" Type="http://schemas.openxmlformats.org/officeDocument/2006/relationships/hyperlink" Target="https://isid.com/es/tecnologia/desduplication-es/" TargetMode="External"/><Relationship Id="rId7" Type="http://schemas.openxmlformats.org/officeDocument/2006/relationships/hyperlink" Target="https://www.truenas.com/docs/references/zfsdeduplication/" TargetMode="External"/><Relationship Id="rId12" Type="http://schemas.openxmlformats.org/officeDocument/2006/relationships/hyperlink" Target="https://www.datahoards.com/putting-btrfs-compression-and-deduplication-to-the-test/" TargetMode="External"/><Relationship Id="rId2" Type="http://schemas.openxmlformats.org/officeDocument/2006/relationships/hyperlink" Target="https://oa.upm.es/18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trfs.readthedocs.io/en/latest/Deduplication.html" TargetMode="External"/><Relationship Id="rId11" Type="http://schemas.openxmlformats.org/officeDocument/2006/relationships/hyperlink" Target="https://recoverit.wondershare.es/file-system/what-is-btrfs-file-system.html" TargetMode="External"/><Relationship Id="rId5" Type="http://schemas.openxmlformats.org/officeDocument/2006/relationships/hyperlink" Target="https://www.purestorage.com/la/knowledge/what-is-data-deduplication.html" TargetMode="External"/><Relationship Id="rId10" Type="http://schemas.openxmlformats.org/officeDocument/2006/relationships/hyperlink" Target="https://learn.microsoft.com/en-us/windows-server/storage/data-deduplication/understand" TargetMode="External"/><Relationship Id="rId4" Type="http://schemas.openxmlformats.org/officeDocument/2006/relationships/hyperlink" Target="https://learn.microsoft.com/es-es/windows-server/storage/data-deduplication/overview#what-is-dedup" TargetMode="External"/><Relationship Id="rId9" Type="http://schemas.openxmlformats.org/officeDocument/2006/relationships/hyperlink" Target="https://dinahosting.com/blog/que-es-ntfs/#Ventajas_e_inconvenientes_de_NTF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14128D-6E2C-C6C6-59CA-BCD7E00C1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1174376"/>
            <a:ext cx="3509383" cy="2781752"/>
          </a:xfrm>
        </p:spPr>
        <p:txBody>
          <a:bodyPr>
            <a:normAutofit/>
          </a:bodyPr>
          <a:lstStyle/>
          <a:p>
            <a:pPr algn="l"/>
            <a:r>
              <a:rPr lang="es-MX" sz="3400" noProof="0" dirty="0" err="1"/>
              <a:t>Desduplicación</a:t>
            </a:r>
            <a:endParaRPr lang="es-MX" sz="34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E6D417-23D8-A79A-2233-E357C291C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4062940"/>
            <a:ext cx="3509383" cy="1394913"/>
          </a:xfrm>
        </p:spPr>
        <p:txBody>
          <a:bodyPr>
            <a:normAutofit/>
          </a:bodyPr>
          <a:lstStyle/>
          <a:p>
            <a:pPr algn="l"/>
            <a:r>
              <a:rPr lang="es-MX" noProof="0" dirty="0"/>
              <a:t>Domínguez Zavala Valentina</a:t>
            </a:r>
          </a:p>
          <a:p>
            <a:pPr algn="l"/>
            <a:r>
              <a:rPr lang="es-MX" noProof="0" dirty="0"/>
              <a:t>Sistemas Operativos</a:t>
            </a:r>
          </a:p>
          <a:p>
            <a:pPr algn="l"/>
            <a:r>
              <a:rPr lang="es-MX" noProof="0" dirty="0"/>
              <a:t>2025-2</a:t>
            </a:r>
          </a:p>
        </p:txBody>
      </p:sp>
      <p:pic>
        <p:nvPicPr>
          <p:cNvPr id="1030" name="Picture 6" descr="Tweedle Dee y Tweedle Dum | Disney Wiki | Fandom">
            <a:extLst>
              <a:ext uri="{FF2B5EF4-FFF2-40B4-BE49-F238E27FC236}">
                <a16:creationId xmlns:a16="http://schemas.microsoft.com/office/drawing/2014/main" id="{042A9B08-64B1-B0DA-C88E-7150C493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-3" b="-3"/>
          <a:stretch/>
        </p:blipFill>
        <p:spPr bwMode="auto">
          <a:xfrm>
            <a:off x="4824248" y="1"/>
            <a:ext cx="7367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9ED4015-4B65-A11E-B74E-F55A36973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4371" y="1652286"/>
            <a:ext cx="4989058" cy="3553426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MX" sz="1800" noProof="0" dirty="0"/>
              <a:t>Sistema de archivos, que nos ayuda a </a:t>
            </a:r>
            <a:r>
              <a:rPr lang="es-MX" sz="1800" noProof="0" dirty="0" err="1"/>
              <a:t>organizer</a:t>
            </a:r>
            <a:r>
              <a:rPr lang="es-MX" sz="1800" noProof="0" dirty="0"/>
              <a:t> datos en grandes unidades de almacenamiento.</a:t>
            </a:r>
          </a:p>
          <a:p>
            <a:pPr algn="just"/>
            <a:r>
              <a:rPr lang="es-MX" sz="1800" noProof="0" dirty="0"/>
              <a:t>Optimiza el uso de datos haciendo uso del modelo off line, lo que permite que los datos sean escritos, para que  posteriormente sean optimizados con la </a:t>
            </a:r>
            <a:r>
              <a:rPr lang="es-MX" sz="1800" b="1" noProof="0" dirty="0" err="1"/>
              <a:t>deduplicación</a:t>
            </a:r>
            <a:r>
              <a:rPr lang="es-MX" sz="1800" noProof="0" dirty="0"/>
              <a:t>. Por otro lado, almacena los archivos a nivel bloques, sin embargo usa “MFT”, para gestionar a nivel de archivos. </a:t>
            </a:r>
          </a:p>
        </p:txBody>
      </p:sp>
      <p:pic>
        <p:nvPicPr>
          <p:cNvPr id="8194" name="Picture 2" descr="FAT, exFAT, NTFS, APFS o Ext4: resolvemos todos los misterios de los  sistemas de archivos">
            <a:extLst>
              <a:ext uri="{FF2B5EF4-FFF2-40B4-BE49-F238E27FC236}">
                <a16:creationId xmlns:a16="http://schemas.microsoft.com/office/drawing/2014/main" id="{BBBFC8C9-0097-5529-BFED-8837C6EAD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03" y="1375014"/>
            <a:ext cx="5889565" cy="41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5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8054A8-F3D9-F150-2FC7-6A3AEBD5A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500" y="1478087"/>
            <a:ext cx="5862396" cy="3901826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s-ES" sz="1800" dirty="0">
                <a:solidFill>
                  <a:srgbClr val="000000"/>
                </a:solidFill>
              </a:rPr>
              <a:t>Es un</a:t>
            </a:r>
            <a:r>
              <a:rPr lang="es-ES" sz="1800" b="0" i="0" dirty="0">
                <a:solidFill>
                  <a:srgbClr val="000000"/>
                </a:solidFill>
                <a:effectLst/>
              </a:rPr>
              <a:t> sistema de archivos transaccional, es decir,  los datos se administran mediante la semántica </a:t>
            </a:r>
            <a:r>
              <a:rPr lang="es-ES" sz="1800" i="0" dirty="0" err="1">
                <a:solidFill>
                  <a:srgbClr val="000000"/>
                </a:solidFill>
                <a:effectLst/>
              </a:rPr>
              <a:t>copy</a:t>
            </a:r>
            <a:r>
              <a:rPr lang="es-E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s-ES" sz="1800" i="0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s-ES" sz="1800" i="0" dirty="0" err="1">
                <a:solidFill>
                  <a:srgbClr val="000000"/>
                </a:solidFill>
                <a:effectLst/>
              </a:rPr>
              <a:t>write</a:t>
            </a:r>
            <a:r>
              <a:rPr lang="es-ES" sz="1800" i="0" dirty="0">
                <a:solidFill>
                  <a:srgbClr val="000000"/>
                </a:solidFill>
                <a:effectLst/>
              </a:rPr>
              <a:t>. </a:t>
            </a:r>
            <a:r>
              <a:rPr lang="es-ES" sz="1800" b="0" i="0" dirty="0">
                <a:solidFill>
                  <a:srgbClr val="000000"/>
                </a:solidFill>
                <a:effectLst/>
              </a:rPr>
              <a:t>Los datos nunca se sobrescriben y ninguna secuencia de operaciones se confirma o ignora por completo. </a:t>
            </a:r>
          </a:p>
          <a:p>
            <a:pPr algn="just"/>
            <a:r>
              <a:rPr lang="es-ES" sz="1800" dirty="0"/>
              <a:t>​La </a:t>
            </a:r>
            <a:r>
              <a:rPr lang="es-ES" sz="1800" b="1" dirty="0" err="1"/>
              <a:t>deduplicación</a:t>
            </a:r>
            <a:r>
              <a:rPr lang="es-ES" sz="1800" b="1" dirty="0"/>
              <a:t> en ZFS</a:t>
            </a:r>
            <a:r>
              <a:rPr lang="es-ES" sz="1800" dirty="0"/>
              <a:t> elimina copias redundantes de datos para optimizar el uso del almacenamiento. Calculando y almacenando un hash único para cada bloque de datos. Si se detecta que un nuevo bloque con el mismo hash que otro, se crea una referencia al bloque original.</a:t>
            </a:r>
            <a:endParaRPr lang="en-US" sz="1800" dirty="0"/>
          </a:p>
        </p:txBody>
      </p:sp>
      <p:pic>
        <p:nvPicPr>
          <p:cNvPr id="9220" name="Picture 4" descr="ZFS on Linux · GitHub">
            <a:extLst>
              <a:ext uri="{FF2B5EF4-FFF2-40B4-BE49-F238E27FC236}">
                <a16:creationId xmlns:a16="http://schemas.microsoft.com/office/drawing/2014/main" id="{ABDFD572-3F0E-3D21-B071-9BCF12089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395" y="1102440"/>
            <a:ext cx="4681506" cy="468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30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75CBC2-A5DB-A617-5D22-5BC4E629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614828"/>
          </a:xfrm>
        </p:spPr>
        <p:txBody>
          <a:bodyPr anchor="t">
            <a:normAutofit/>
          </a:bodyPr>
          <a:lstStyle/>
          <a:p>
            <a:pPr algn="ctr"/>
            <a:r>
              <a:rPr lang="es-MX" noProof="0" dirty="0"/>
              <a:t>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9D7F31-31F8-DAEC-1223-38A2CDD40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489" y="1163468"/>
            <a:ext cx="10872216" cy="5145892"/>
          </a:xfrm>
        </p:spPr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  <a:buNone/>
            </a:pP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- Javier, F. (2009). Técnicas de </a:t>
            </a:r>
            <a:r>
              <a:rPr lang="es-MX" sz="1400" b="0" i="0" noProof="0" dirty="0" err="1">
                <a:effectLst/>
                <a:latin typeface="Times New Roman" panose="02020603050405020304" pitchFamily="18" charset="0"/>
              </a:rPr>
              <a:t>deduplicación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de datos y aplicación en librerías virtuales de cintas | Archivo Digital UPM. 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Oa.upm.es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  <a:hlinkClick r:id="rId2"/>
              </a:rPr>
              <a:t>https://oa.upm.es/1803/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- </a:t>
            </a:r>
            <a:r>
              <a:rPr lang="es-MX" sz="1400" b="0" i="1" noProof="0" dirty="0" err="1">
                <a:effectLst/>
                <a:latin typeface="Times New Roman" panose="02020603050405020304" pitchFamily="18" charset="0"/>
              </a:rPr>
              <a:t>Desduplication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 - ES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. (2024, </a:t>
            </a:r>
            <a:r>
              <a:rPr lang="es-MX" sz="1400" b="0" i="0" noProof="0" dirty="0" err="1">
                <a:effectLst/>
                <a:latin typeface="Times New Roman" panose="02020603050405020304" pitchFamily="18" charset="0"/>
              </a:rPr>
              <a:t>December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19). ISID. 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  <a:hlinkClick r:id="rId3"/>
              </a:rPr>
              <a:t>https://isid.com/es/tecnologia/desduplication-es/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- </a:t>
            </a:r>
            <a:r>
              <a:rPr lang="es-MX" sz="1400" b="0" i="0" noProof="0" dirty="0" err="1">
                <a:effectLst/>
                <a:latin typeface="Times New Roman" panose="02020603050405020304" pitchFamily="18" charset="0"/>
              </a:rPr>
              <a:t>wmgries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. (2024, </a:t>
            </a:r>
            <a:r>
              <a:rPr lang="es-MX" sz="1400" b="0" i="0" noProof="0" dirty="0" err="1">
                <a:effectLst/>
                <a:latin typeface="Times New Roman" panose="02020603050405020304" pitchFamily="18" charset="0"/>
              </a:rPr>
              <a:t>November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2). 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Introducción a la </a:t>
            </a:r>
            <a:r>
              <a:rPr lang="es-MX" sz="1400" b="0" i="1" noProof="0" dirty="0" err="1">
                <a:effectLst/>
                <a:latin typeface="Times New Roman" panose="02020603050405020304" pitchFamily="18" charset="0"/>
              </a:rPr>
              <a:t>desduplicación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 de datos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. Microsoft.com. 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  <a:hlinkClick r:id="rId4"/>
              </a:rPr>
              <a:t>https://learn.microsoft.com/es-es/windows-server/storage/data-deduplication/overview#what-is-dedup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- Content Studio. (2023, </a:t>
            </a:r>
            <a:r>
              <a:rPr lang="es-MX" sz="1400" b="0" i="0" noProof="0" dirty="0" err="1">
                <a:effectLst/>
                <a:latin typeface="Times New Roman" panose="02020603050405020304" pitchFamily="18" charset="0"/>
              </a:rPr>
              <a:t>July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10). 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¿Qué es la </a:t>
            </a:r>
            <a:r>
              <a:rPr lang="es-MX" sz="1400" b="0" i="1" noProof="0" dirty="0" err="1">
                <a:effectLst/>
                <a:latin typeface="Times New Roman" panose="02020603050405020304" pitchFamily="18" charset="0"/>
              </a:rPr>
              <a:t>desduplicación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 de datos?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 Purestorage.com; Pure Storage. 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  <a:hlinkClick r:id="rId5"/>
              </a:rPr>
              <a:t>https://www.purestorage.com/la/knowledge/what-is-data-deduplication.html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- </a:t>
            </a:r>
            <a:r>
              <a:rPr lang="es-MX" sz="1400" b="0" i="1" noProof="0" dirty="0" err="1">
                <a:effectLst/>
                <a:latin typeface="Times New Roman" panose="02020603050405020304" pitchFamily="18" charset="0"/>
              </a:rPr>
              <a:t>Deduplication</a:t>
            </a:r>
            <a:r>
              <a:rPr lang="es-MX" sz="1400" b="0" i="1" noProof="0" dirty="0">
                <a:effectLst/>
                <a:latin typeface="Times New Roman" panose="02020603050405020304" pitchFamily="18" charset="0"/>
              </a:rPr>
              <a:t> — BTRFS </a:t>
            </a:r>
            <a:r>
              <a:rPr lang="es-MX" sz="1400" b="0" i="1" noProof="0" dirty="0" err="1">
                <a:effectLst/>
                <a:latin typeface="Times New Roman" panose="02020603050405020304" pitchFamily="18" charset="0"/>
              </a:rPr>
              <a:t>documentation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. (2025). Readthedocs.io. 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  <a:hlinkClick r:id="rId6"/>
              </a:rPr>
              <a:t>https://btrfs.readthedocs.io/en/latest/Deduplication.html</a:t>
            </a:r>
            <a:r>
              <a:rPr lang="es-MX" sz="1400" b="0" i="0" noProof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n-US" sz="1400" b="0" i="1" dirty="0">
                <a:effectLst/>
                <a:latin typeface="Times New Roman" panose="02020603050405020304" pitchFamily="18" charset="0"/>
              </a:rPr>
              <a:t>- ZFS Deduplication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(2025, February 12). Truenas.com. </a:t>
            </a:r>
            <a:r>
              <a:rPr lang="en-US" sz="1400" b="0" i="0" dirty="0">
                <a:effectLst/>
                <a:latin typeface="Times New Roman" panose="02020603050405020304" pitchFamily="18" charset="0"/>
                <a:hlinkClick r:id="rId7"/>
              </a:rPr>
              <a:t>https://www.truenas.com/docs/references/zfsdeduplication/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0" dirty="0">
                <a:effectLst/>
                <a:latin typeface="Times New Roman" panose="02020603050405020304" pitchFamily="18" charset="0"/>
              </a:rPr>
              <a:t>- </a:t>
            </a:r>
            <a:r>
              <a:rPr lang="pl-PL" sz="1400" b="0" i="0" dirty="0">
                <a:effectLst/>
                <a:latin typeface="Times New Roman" panose="02020603050405020304" pitchFamily="18" charset="0"/>
              </a:rPr>
              <a:t>(2025). Oracle.com. </a:t>
            </a:r>
            <a:r>
              <a:rPr lang="pl-PL" sz="1400" b="0" i="0" dirty="0">
                <a:effectLst/>
                <a:latin typeface="Times New Roman" panose="02020603050405020304" pitchFamily="18" charset="0"/>
                <a:hlinkClick r:id="rId8"/>
              </a:rPr>
              <a:t>https://docs.oracle.com/cd/E19253-01/820-2314/zfsover-2/index.html</a:t>
            </a:r>
            <a:r>
              <a:rPr lang="es-MX" sz="1400" b="0" i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ES" sz="1400" b="0" i="0" dirty="0">
                <a:effectLst/>
                <a:latin typeface="Times New Roman" panose="02020603050405020304" pitchFamily="18" charset="0"/>
              </a:rPr>
              <a:t>- Freire, A. (2022, June 8). </a:t>
            </a:r>
            <a:r>
              <a:rPr lang="es-ES" sz="1400" b="0" i="1" dirty="0">
                <a:effectLst/>
                <a:latin typeface="Times New Roman" panose="02020603050405020304" pitchFamily="18" charset="0"/>
              </a:rPr>
              <a:t>Qué es NTFTS - El blog de </a:t>
            </a:r>
            <a:r>
              <a:rPr lang="es-ES" sz="1400" b="0" i="1" dirty="0" err="1">
                <a:effectLst/>
                <a:latin typeface="Times New Roman" panose="02020603050405020304" pitchFamily="18" charset="0"/>
              </a:rPr>
              <a:t>dinahosting</a:t>
            </a:r>
            <a:r>
              <a:rPr lang="es-ES" sz="1400" b="0" i="0" dirty="0">
                <a:effectLst/>
                <a:latin typeface="Times New Roman" panose="02020603050405020304" pitchFamily="18" charset="0"/>
              </a:rPr>
              <a:t>. El Blog de </a:t>
            </a:r>
            <a:r>
              <a:rPr lang="es-ES" sz="1400" b="0" i="0" dirty="0" err="1">
                <a:effectLst/>
                <a:latin typeface="Times New Roman" panose="02020603050405020304" pitchFamily="18" charset="0"/>
              </a:rPr>
              <a:t>Dinahosting</a:t>
            </a:r>
            <a:r>
              <a:rPr lang="es-ES" sz="1400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s-ES" sz="1400" b="0" i="0" dirty="0">
                <a:effectLst/>
                <a:latin typeface="Times New Roman" panose="02020603050405020304" pitchFamily="18" charset="0"/>
                <a:hlinkClick r:id="rId9"/>
              </a:rPr>
              <a:t>https://dinahosting.com/blog/que-es-ntfs/#Ventajas_e_inconvenientes_de_NTFS</a:t>
            </a:r>
            <a:r>
              <a:rPr lang="es-ES" sz="1400" b="0" i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n-US" sz="1400" b="0" i="0" dirty="0">
                <a:effectLst/>
                <a:latin typeface="Times New Roman" panose="02020603050405020304" pitchFamily="18" charset="0"/>
              </a:rPr>
              <a:t>- </a:t>
            </a:r>
            <a:r>
              <a:rPr lang="en-US" sz="1400" b="0" i="0" dirty="0" err="1">
                <a:effectLst/>
                <a:latin typeface="Times New Roman" panose="02020603050405020304" pitchFamily="18" charset="0"/>
              </a:rPr>
              <a:t>wmgries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(2022, February 18). </a:t>
            </a:r>
            <a:r>
              <a:rPr lang="en-US" sz="1400" b="0" i="1" dirty="0">
                <a:effectLst/>
                <a:latin typeface="Times New Roman" panose="02020603050405020304" pitchFamily="18" charset="0"/>
              </a:rPr>
              <a:t>Understanding Data Deduplication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Microsoft.com. </a:t>
            </a:r>
            <a:r>
              <a:rPr lang="en-US" sz="1400" b="0" i="0" dirty="0">
                <a:effectLst/>
                <a:latin typeface="Times New Roman" panose="02020603050405020304" pitchFamily="18" charset="0"/>
                <a:hlinkClick r:id="rId10"/>
              </a:rPr>
              <a:t>https://learn.microsoft.com/en-us/windows-server/storage/data-deduplication/understand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s-MX" sz="1400" b="0" i="0" dirty="0">
                <a:effectLst/>
                <a:latin typeface="Times New Roman" panose="02020603050405020304" pitchFamily="18" charset="0"/>
              </a:rPr>
              <a:t>- </a:t>
            </a:r>
            <a:r>
              <a:rPr lang="es-MX" sz="1400" b="0" i="0" dirty="0" err="1">
                <a:effectLst/>
                <a:latin typeface="Times New Roman" panose="02020603050405020304" pitchFamily="18" charset="0"/>
              </a:rPr>
              <a:t>Recoverit</a:t>
            </a:r>
            <a:r>
              <a:rPr lang="es-MX" sz="1400" b="0" i="0" dirty="0">
                <a:effectLst/>
                <a:latin typeface="Times New Roman" panose="02020603050405020304" pitchFamily="18" charset="0"/>
              </a:rPr>
              <a:t>. (2023, June 29). </a:t>
            </a:r>
            <a:r>
              <a:rPr lang="es-MX" sz="1400" b="0" i="1" dirty="0" err="1">
                <a:effectLst/>
                <a:latin typeface="Times New Roman" panose="02020603050405020304" pitchFamily="18" charset="0"/>
              </a:rPr>
              <a:t>Btrfs</a:t>
            </a:r>
            <a:r>
              <a:rPr lang="es-MX" sz="1400" b="0" i="1" dirty="0">
                <a:effectLst/>
                <a:latin typeface="Times New Roman" panose="02020603050405020304" pitchFamily="18" charset="0"/>
              </a:rPr>
              <a:t> Sistema de archivos </a:t>
            </a:r>
            <a:r>
              <a:rPr lang="es-MX" sz="1400" b="0" i="1" dirty="0" err="1">
                <a:effectLst/>
                <a:latin typeface="Times New Roman" panose="02020603050405020304" pitchFamily="18" charset="0"/>
              </a:rPr>
              <a:t>Btrfs</a:t>
            </a:r>
            <a:r>
              <a:rPr lang="es-MX" sz="1400" b="0" i="1" dirty="0">
                <a:effectLst/>
                <a:latin typeface="Times New Roman" panose="02020603050405020304" pitchFamily="18" charset="0"/>
              </a:rPr>
              <a:t>: Definición, Características, Ventajas</a:t>
            </a:r>
            <a:r>
              <a:rPr lang="es-MX" sz="1400" b="0" i="0" dirty="0">
                <a:effectLst/>
                <a:latin typeface="Times New Roman" panose="02020603050405020304" pitchFamily="18" charset="0"/>
              </a:rPr>
              <a:t>. Wondershare.es; Wondershare </a:t>
            </a:r>
            <a:r>
              <a:rPr lang="es-MX" sz="1400" b="0" i="0" dirty="0" err="1">
                <a:effectLst/>
                <a:latin typeface="Times New Roman" panose="02020603050405020304" pitchFamily="18" charset="0"/>
              </a:rPr>
              <a:t>Recoverit</a:t>
            </a:r>
            <a:r>
              <a:rPr lang="es-MX" sz="1400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s-MX" sz="1400" b="0" i="0" dirty="0">
                <a:effectLst/>
                <a:latin typeface="Times New Roman" panose="02020603050405020304" pitchFamily="18" charset="0"/>
                <a:hlinkClick r:id="rId11"/>
              </a:rPr>
              <a:t>https://recoverit.wondershare.es/file-system/what-is-btrfs-file-system.html</a:t>
            </a:r>
            <a:r>
              <a:rPr lang="es-MX" sz="1400" b="0" i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None/>
            </a:pPr>
            <a:r>
              <a:rPr lang="en-US" sz="1400" b="0" i="0" dirty="0">
                <a:effectLst/>
                <a:latin typeface="Times New Roman" panose="02020603050405020304" pitchFamily="18" charset="0"/>
              </a:rPr>
              <a:t>- </a:t>
            </a:r>
            <a:r>
              <a:rPr lang="en-US" sz="1400" b="0" i="0" dirty="0" err="1">
                <a:effectLst/>
                <a:latin typeface="Times New Roman" panose="02020603050405020304" pitchFamily="18" charset="0"/>
              </a:rPr>
              <a:t>TheDatahoarder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(2021, August 7). </a:t>
            </a:r>
            <a:r>
              <a:rPr lang="en-US" sz="1400" b="0" i="1" dirty="0">
                <a:effectLst/>
                <a:latin typeface="Times New Roman" panose="02020603050405020304" pitchFamily="18" charset="0"/>
              </a:rPr>
              <a:t>Putting BTRFS compression and deduplication to the test - </a:t>
            </a:r>
            <a:r>
              <a:rPr lang="en-US" sz="1400" b="0" i="1" dirty="0" err="1">
                <a:effectLst/>
                <a:latin typeface="Times New Roman" panose="02020603050405020304" pitchFamily="18" charset="0"/>
              </a:rPr>
              <a:t>DataHoards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400" b="0" i="0" dirty="0" err="1">
                <a:effectLst/>
                <a:latin typeface="Times New Roman" panose="02020603050405020304" pitchFamily="18" charset="0"/>
              </a:rPr>
              <a:t>DataHoards</a:t>
            </a:r>
            <a:r>
              <a:rPr lang="en-US" sz="1400" b="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1400" b="0" i="0" dirty="0">
                <a:effectLst/>
                <a:latin typeface="Times New Roman" panose="02020603050405020304" pitchFamily="18" charset="0"/>
                <a:hlinkClick r:id="rId12"/>
              </a:rPr>
              <a:t>https://www.datahoards.com/putting-btrfs-compression-and-deduplication-to-the-test/</a:t>
            </a:r>
            <a:endParaRPr lang="es-MX" sz="900" b="0" i="0" noProof="0" dirty="0">
              <a:effectLst/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None/>
            </a:pPr>
            <a:endParaRPr lang="es-MX" sz="900" b="0" i="0" noProof="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s-MX" sz="900" b="0" i="0" noProof="0" dirty="0">
              <a:effectLst/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s-MX" sz="900" b="0" i="0" noProof="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146" name="Picture 2" descr="a cartoon of spongebob reading a book with the words buscando informacion para la salida del grupo below him">
            <a:extLst>
              <a:ext uri="{FF2B5EF4-FFF2-40B4-BE49-F238E27FC236}">
                <a16:creationId xmlns:a16="http://schemas.microsoft.com/office/drawing/2014/main" id="{A31B5527-D202-FFBA-1391-AAA650A38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t="16957" r="5995"/>
          <a:stretch/>
        </p:blipFill>
        <p:spPr bwMode="auto">
          <a:xfrm>
            <a:off x="9516027" y="2860441"/>
            <a:ext cx="1968678" cy="1352743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3795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ACFF1-04FE-92C7-5516-B8E56B68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146" y="2862871"/>
            <a:ext cx="4895571" cy="1132258"/>
          </a:xfrm>
        </p:spPr>
        <p:txBody>
          <a:bodyPr/>
          <a:lstStyle/>
          <a:p>
            <a:r>
              <a:rPr lang="es-MX" noProof="0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64067-C225-D346-A289-3D75AC8CB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53" y="618978"/>
            <a:ext cx="4975958" cy="1238683"/>
          </a:xfrm>
        </p:spPr>
        <p:txBody>
          <a:bodyPr/>
          <a:lstStyle/>
          <a:p>
            <a:pPr rtl="0"/>
            <a:r>
              <a:rPr lang="es-MX" noProof="0" dirty="0"/>
              <a:t>¿Qué es la </a:t>
            </a:r>
            <a:r>
              <a:rPr lang="es-MX" noProof="0" dirty="0" err="1"/>
              <a:t>desduplicación</a:t>
            </a:r>
            <a:r>
              <a:rPr lang="es-MX" noProof="0" dirty="0"/>
              <a:t>?</a:t>
            </a:r>
          </a:p>
          <a:p>
            <a:pPr rtl="0"/>
            <a:r>
              <a:rPr lang="es-MX" noProof="0" dirty="0"/>
              <a:t>¿Por qué es importante?</a:t>
            </a:r>
          </a:p>
          <a:p>
            <a:pPr marL="0" indent="0">
              <a:buNone/>
            </a:pPr>
            <a:endParaRPr lang="es-MX" noProof="0" dirty="0"/>
          </a:p>
        </p:txBody>
      </p:sp>
      <p:pic>
        <p:nvPicPr>
          <p:cNvPr id="2052" name="Picture 4" descr="a yellow smiley face with a question mark on it 's head .">
            <a:extLst>
              <a:ext uri="{FF2B5EF4-FFF2-40B4-BE49-F238E27FC236}">
                <a16:creationId xmlns:a16="http://schemas.microsoft.com/office/drawing/2014/main" id="{B7531A3D-35F9-0485-B618-96F8C8AD7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12" y="618978"/>
            <a:ext cx="4208934" cy="536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45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7C68B-A029-34AA-2B3D-F61F0EAF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noProof="0" dirty="0"/>
              <a:t>¿Qué es la </a:t>
            </a:r>
            <a:r>
              <a:rPr lang="es-MX" noProof="0" dirty="0" err="1"/>
              <a:t>desduplicación</a:t>
            </a:r>
            <a:r>
              <a:rPr lang="es-MX" noProof="0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17DEDD-6846-4084-FBFE-9D3C3A2F0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719" y="6071418"/>
            <a:ext cx="9722561" cy="1297859"/>
          </a:xfrm>
        </p:spPr>
        <p:txBody>
          <a:bodyPr/>
          <a:lstStyle/>
          <a:p>
            <a:pPr marL="0" indent="0">
              <a:buNone/>
            </a:pPr>
            <a:r>
              <a:rPr lang="es-MX" b="0" i="0" noProof="0" dirty="0">
                <a:solidFill>
                  <a:srgbClr val="000000"/>
                </a:solidFill>
                <a:effectLst/>
                <a:latin typeface="Inter"/>
              </a:rPr>
              <a:t>La </a:t>
            </a:r>
            <a:r>
              <a:rPr lang="es-MX" b="0" i="0" noProof="0" dirty="0" err="1">
                <a:solidFill>
                  <a:srgbClr val="000000"/>
                </a:solidFill>
                <a:effectLst/>
                <a:latin typeface="Inter"/>
              </a:rPr>
              <a:t>desduplicación</a:t>
            </a:r>
            <a:r>
              <a:rPr lang="es-MX" b="0" i="0" noProof="0" dirty="0">
                <a:solidFill>
                  <a:srgbClr val="000000"/>
                </a:solidFill>
                <a:effectLst/>
                <a:latin typeface="Inter"/>
              </a:rPr>
              <a:t> de datos es el proceso de eliminar las copias de datos redundantes.</a:t>
            </a:r>
          </a:p>
          <a:p>
            <a:pPr marL="0" indent="0">
              <a:buNone/>
            </a:pPr>
            <a:endParaRPr lang="es-MX" noProof="0" dirty="0"/>
          </a:p>
        </p:txBody>
      </p:sp>
      <p:pic>
        <p:nvPicPr>
          <p:cNvPr id="1028" name="Picture 4" descr="La verdadera inclusión no forzada en Spider-Man: Across The Spider-Verse">
            <a:extLst>
              <a:ext uri="{FF2B5EF4-FFF2-40B4-BE49-F238E27FC236}">
                <a16:creationId xmlns:a16="http://schemas.microsoft.com/office/drawing/2014/main" id="{343378A2-1F21-CA88-B645-32394FBF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03" y="1384181"/>
            <a:ext cx="9217280" cy="426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37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3187F-46AC-8220-A9C5-FFE1027F4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55772"/>
            <a:ext cx="3350342" cy="1388315"/>
          </a:xfrm>
        </p:spPr>
        <p:txBody>
          <a:bodyPr>
            <a:normAutofit/>
          </a:bodyPr>
          <a:lstStyle/>
          <a:p>
            <a:r>
              <a:rPr lang="es-MX" noProof="0" dirty="0"/>
              <a:t>¿Cuál es su importancia?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6F01F-9008-45D2-2F8D-6ACFBDFC8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6532" y="3515851"/>
            <a:ext cx="5181600" cy="2470202"/>
          </a:xfrm>
        </p:spPr>
        <p:txBody>
          <a:bodyPr>
            <a:normAutofit/>
          </a:bodyPr>
          <a:lstStyle/>
          <a:p>
            <a:pPr marL="0" indent="0" algn="l">
              <a:spcAft>
                <a:spcPts val="1125"/>
              </a:spcAft>
              <a:buNone/>
            </a:pPr>
            <a:r>
              <a:rPr lang="es-MX" noProof="0" dirty="0">
                <a:solidFill>
                  <a:srgbClr val="000000"/>
                </a:solidFill>
                <a:latin typeface="Inter"/>
              </a:rPr>
              <a:t>-  Ahorro de almacenamiento.</a:t>
            </a:r>
          </a:p>
          <a:p>
            <a:pPr algn="l">
              <a:spcAft>
                <a:spcPts val="1125"/>
              </a:spcAft>
              <a:buFontTx/>
              <a:buChar char="-"/>
            </a:pPr>
            <a:r>
              <a:rPr lang="es-MX" noProof="0" dirty="0">
                <a:solidFill>
                  <a:srgbClr val="000000"/>
                </a:solidFill>
                <a:latin typeface="Inter"/>
              </a:rPr>
              <a:t>Copias de seguridad más rápidas, con menos recursos y almacenamiento necesario.</a:t>
            </a:r>
          </a:p>
          <a:p>
            <a:pPr algn="l">
              <a:spcAft>
                <a:spcPts val="1125"/>
              </a:spcAft>
              <a:buFontTx/>
              <a:buChar char="-"/>
            </a:pPr>
            <a:r>
              <a:rPr lang="es-MX" noProof="0" dirty="0">
                <a:solidFill>
                  <a:srgbClr val="000000"/>
                </a:solidFill>
                <a:latin typeface="Inter"/>
              </a:rPr>
              <a:t>Mejor acceso para el usuario.</a:t>
            </a:r>
            <a:endParaRPr lang="es-MX" noProof="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7C7F99-6D86-6BC5-D78F-F881BD22C54E}"/>
              </a:ext>
            </a:extLst>
          </p:cNvPr>
          <p:cNvSpPr txBox="1"/>
          <p:nvPr/>
        </p:nvSpPr>
        <p:spPr>
          <a:xfrm>
            <a:off x="6626598" y="2565197"/>
            <a:ext cx="442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noProof="0" dirty="0"/>
              <a:t>¿Beneficios?</a:t>
            </a:r>
          </a:p>
        </p:txBody>
      </p:sp>
      <p:pic>
        <p:nvPicPr>
          <p:cNvPr id="4100" name="Picture 4" descr="a man in a suit and tie is standing in front of a stock chart that says stoniks">
            <a:extLst>
              <a:ext uri="{FF2B5EF4-FFF2-40B4-BE49-F238E27FC236}">
                <a16:creationId xmlns:a16="http://schemas.microsoft.com/office/drawing/2014/main" id="{B71BC9DC-C6BF-71C3-FB33-6F095F5F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9" y="2378384"/>
            <a:ext cx="5263000" cy="39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7D15A53-8E3C-E9D3-6736-3F3F14E9A714}"/>
              </a:ext>
            </a:extLst>
          </p:cNvPr>
          <p:cNvSpPr txBox="1"/>
          <p:nvPr/>
        </p:nvSpPr>
        <p:spPr>
          <a:xfrm>
            <a:off x="4227871" y="871947"/>
            <a:ext cx="7101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noProof="0" dirty="0">
                <a:solidFill>
                  <a:srgbClr val="000000"/>
                </a:solidFill>
                <a:latin typeface="Inter"/>
              </a:rPr>
              <a:t>Los datos duplicados consumen espacio de almacenamiento que podría reusarse para otros datos. </a:t>
            </a:r>
            <a:endParaRPr lang="es-MX" sz="2000" noProof="0" dirty="0">
              <a:latin typeface="Inter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EE45723-DE85-9A77-FF60-E686A628B886}"/>
              </a:ext>
            </a:extLst>
          </p:cNvPr>
          <p:cNvCxnSpPr/>
          <p:nvPr/>
        </p:nvCxnSpPr>
        <p:spPr>
          <a:xfrm>
            <a:off x="3962990" y="360633"/>
            <a:ext cx="0" cy="1513145"/>
          </a:xfrm>
          <a:prstGeom prst="line">
            <a:avLst/>
          </a:prstGeom>
          <a:ln w="12700">
            <a:solidFill>
              <a:srgbClr val="D822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9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BDAEAD-4130-B631-FC57-4D3373C8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88770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¿Cómo funciona?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A104B7-8991-E431-6AEB-DD34F2C9A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700" b="1" noProof="0" dirty="0"/>
              <a:t>A NIVEL ARCHIVO.</a:t>
            </a:r>
          </a:p>
          <a:p>
            <a:pPr marL="0">
              <a:lnSpc>
                <a:spcPct val="110000"/>
              </a:lnSpc>
            </a:pPr>
            <a:r>
              <a:rPr lang="es-MX" sz="1700" noProof="0" dirty="0"/>
              <a:t>Toma una lista de archivos e intenta encontrar duplicados en esta, si los encuentra elimina los duplicados y crea referencias a la única copia.</a:t>
            </a:r>
          </a:p>
          <a:p>
            <a:pPr marL="0">
              <a:lnSpc>
                <a:spcPct val="110000"/>
              </a:lnSpc>
            </a:pPr>
            <a:endParaRPr lang="es-MX" sz="1700" noProof="0" dirty="0"/>
          </a:p>
          <a:p>
            <a:pPr marL="0" indent="0">
              <a:lnSpc>
                <a:spcPct val="110000"/>
              </a:lnSpc>
              <a:buNone/>
            </a:pPr>
            <a:r>
              <a:rPr lang="es-MX" sz="1700" b="1" noProof="0" dirty="0"/>
              <a:t>A NIVEL BLOQUE</a:t>
            </a:r>
          </a:p>
          <a:p>
            <a:pPr marL="0">
              <a:lnSpc>
                <a:spcPct val="110000"/>
              </a:lnSpc>
            </a:pPr>
            <a:r>
              <a:rPr lang="es-MX" sz="1700" noProof="0" dirty="0"/>
              <a:t>Crea bloques con los archivos, con el conjunto de estos tablas hash, busca duplicados según su clave, y los elimina.</a:t>
            </a:r>
          </a:p>
        </p:txBody>
      </p:sp>
      <p:pic>
        <p:nvPicPr>
          <p:cNvPr id="3074" name="Picture 2" descr="a cartoon of a girl with the words delete delete written on the bottom">
            <a:extLst>
              <a:ext uri="{FF2B5EF4-FFF2-40B4-BE49-F238E27FC236}">
                <a16:creationId xmlns:a16="http://schemas.microsoft.com/office/drawing/2014/main" id="{9F151A54-6787-283F-D45E-73E3476D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571" y="1114923"/>
            <a:ext cx="5099159" cy="4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B1693-AC34-38AA-8DC9-CA6F3BC51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980" y="814111"/>
            <a:ext cx="10741152" cy="630490"/>
          </a:xfrm>
        </p:spPr>
        <p:txBody>
          <a:bodyPr/>
          <a:lstStyle/>
          <a:p>
            <a:pPr algn="ctr"/>
            <a:r>
              <a:rPr lang="es-MX" noProof="0" dirty="0"/>
              <a:t>Técnicas de ejecución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0E59E-650B-8E6A-0B7C-FBFF3F9B1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1713988"/>
          </a:xfrm>
        </p:spPr>
        <p:txBody>
          <a:bodyPr/>
          <a:lstStyle/>
          <a:p>
            <a:pPr marL="0" indent="0">
              <a:buNone/>
            </a:pPr>
            <a:r>
              <a:rPr lang="es-MX" b="1" noProof="0" dirty="0"/>
              <a:t>IN LINE</a:t>
            </a:r>
          </a:p>
          <a:p>
            <a:pPr marL="0" indent="0" algn="just">
              <a:buNone/>
            </a:pPr>
            <a:r>
              <a:rPr lang="es-MX" noProof="0" dirty="0"/>
              <a:t>Mientras se reciben los datos desde la red, pero antes de subirlos a la base de datos.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CE742C-AEC6-06AA-ECE3-522E67244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48517"/>
          </a:xfrm>
        </p:spPr>
        <p:txBody>
          <a:bodyPr/>
          <a:lstStyle/>
          <a:p>
            <a:pPr marL="0" indent="0">
              <a:buNone/>
            </a:pPr>
            <a:r>
              <a:rPr lang="es-MX" b="1" noProof="0" dirty="0"/>
              <a:t>OUT LINE</a:t>
            </a:r>
          </a:p>
          <a:p>
            <a:pPr marL="0" indent="0" algn="just">
              <a:buNone/>
            </a:pPr>
            <a:r>
              <a:rPr lang="es-MX" noProof="0" dirty="0"/>
              <a:t>Se realiza posterior a la ingesta de los datos.</a:t>
            </a:r>
          </a:p>
        </p:txBody>
      </p:sp>
      <p:pic>
        <p:nvPicPr>
          <p:cNvPr id="2050" name="Picture 2" descr="two men in spider-man costumes are talking to each other">
            <a:extLst>
              <a:ext uri="{FF2B5EF4-FFF2-40B4-BE49-F238E27FC236}">
                <a16:creationId xmlns:a16="http://schemas.microsoft.com/office/drawing/2014/main" id="{B45DB84D-0EC9-75FB-EC18-F1071028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48" y="3920637"/>
            <a:ext cx="6096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B329BA2-985C-84FE-0D1B-62AD7904FEF0}"/>
              </a:ext>
            </a:extLst>
          </p:cNvPr>
          <p:cNvCxnSpPr/>
          <p:nvPr/>
        </p:nvCxnSpPr>
        <p:spPr>
          <a:xfrm>
            <a:off x="5810271" y="1825625"/>
            <a:ext cx="0" cy="1513145"/>
          </a:xfrm>
          <a:prstGeom prst="line">
            <a:avLst/>
          </a:prstGeom>
          <a:ln w="12700">
            <a:solidFill>
              <a:srgbClr val="D822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6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09A5D-D68E-C2FB-287B-25B5520A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2" y="3830297"/>
            <a:ext cx="5823462" cy="881645"/>
          </a:xfrm>
        </p:spPr>
        <p:txBody>
          <a:bodyPr>
            <a:normAutofit fontScale="90000"/>
          </a:bodyPr>
          <a:lstStyle/>
          <a:p>
            <a:pPr algn="ctr"/>
            <a:r>
              <a:rPr lang="es-MX" noProof="0" dirty="0"/>
              <a:t>¿Compresión?</a:t>
            </a:r>
            <a:br>
              <a:rPr lang="es-MX" noProof="0" dirty="0"/>
            </a:br>
            <a:endParaRPr lang="es-MX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97279D-05C9-DBF3-DB0A-EC60F59B0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584" y="2518417"/>
            <a:ext cx="5161778" cy="881645"/>
          </a:xfrm>
        </p:spPr>
        <p:txBody>
          <a:bodyPr/>
          <a:lstStyle/>
          <a:p>
            <a:pPr algn="just"/>
            <a:r>
              <a:rPr lang="es-MX" noProof="0" dirty="0"/>
              <a:t>Algoritmos que reducen el tamaño de archivos o de bloques de archivos.</a:t>
            </a:r>
          </a:p>
        </p:txBody>
      </p:sp>
      <p:pic>
        <p:nvPicPr>
          <p:cNvPr id="5124" name="Picture 4" descr="a close up of an ant man 's helmet with a shower curtain behind him">
            <a:extLst>
              <a:ext uri="{FF2B5EF4-FFF2-40B4-BE49-F238E27FC236}">
                <a16:creationId xmlns:a16="http://schemas.microsoft.com/office/drawing/2014/main" id="{80E5C241-05CF-2F36-235E-232C70D5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8" y="1241504"/>
            <a:ext cx="5263148" cy="437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58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2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D02A97-E4E4-7CEB-E53C-DF77AC8CAADC}"/>
              </a:ext>
            </a:extLst>
          </p:cNvPr>
          <p:cNvSpPr txBox="1"/>
          <p:nvPr/>
        </p:nvSpPr>
        <p:spPr>
          <a:xfrm>
            <a:off x="510074" y="1851949"/>
            <a:ext cx="5585926" cy="2025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8000" b="1" noProof="0" dirty="0">
                <a:latin typeface="+mj-lt"/>
                <a:ea typeface="+mj-ea"/>
                <a:cs typeface="+mj-cs"/>
              </a:rPr>
              <a:t>EJEMPLOS</a:t>
            </a:r>
          </a:p>
        </p:txBody>
      </p:sp>
      <p:pic>
        <p:nvPicPr>
          <p:cNvPr id="4098" name="Picture 2" descr="Una colección de mis GIF favoritos que extraje de los archivos de Club  Penguin : r/ClubPenguin">
            <a:extLst>
              <a:ext uri="{FF2B5EF4-FFF2-40B4-BE49-F238E27FC236}">
                <a16:creationId xmlns:a16="http://schemas.microsoft.com/office/drawing/2014/main" id="{9C966D52-D336-064C-EE6E-BA83AFA6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739" y="313481"/>
            <a:ext cx="5026393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2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Rectangle 7186">
            <a:extLst>
              <a:ext uri="{FF2B5EF4-FFF2-40B4-BE49-F238E27FC236}">
                <a16:creationId xmlns:a16="http://schemas.microsoft.com/office/drawing/2014/main" id="{F6E37E9F-0D7B-3A32-831F-F60BBD6B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F3862-C475-39C6-F858-6DBD03337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916" y="735897"/>
            <a:ext cx="4916424" cy="52293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MX" noProof="0" dirty="0"/>
              <a:t>Sistema de archivos, que controla lo que </a:t>
            </a:r>
            <a:r>
              <a:rPr lang="es-MX" noProof="0" dirty="0" err="1"/>
              <a:t>suscede</a:t>
            </a:r>
            <a:r>
              <a:rPr lang="es-MX" noProof="0" dirty="0"/>
              <a:t> con los archivos una vez se modifican, hacienda uso del método de </a:t>
            </a:r>
            <a:r>
              <a:rPr lang="es-MX" noProof="0" dirty="0" err="1"/>
              <a:t>gestion</a:t>
            </a:r>
            <a:r>
              <a:rPr lang="es-MX" noProof="0" dirty="0"/>
              <a:t> de recursos “COW”.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s-MX" noProof="0" dirty="0"/>
          </a:p>
          <a:p>
            <a:pPr marL="0" algn="just">
              <a:lnSpc>
                <a:spcPct val="110000"/>
              </a:lnSpc>
            </a:pPr>
            <a:r>
              <a:rPr lang="es-MX" b="1" noProof="0" dirty="0"/>
              <a:t>¿Y la </a:t>
            </a:r>
            <a:r>
              <a:rPr lang="es-MX" b="1" noProof="0" dirty="0" err="1"/>
              <a:t>deduplicación</a:t>
            </a:r>
            <a:r>
              <a:rPr lang="es-MX" b="1" noProof="0" dirty="0"/>
              <a:t>?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MX" noProof="0" dirty="0"/>
              <a:t>Es una de sus ventajas ya que al ser a nivel bloque y </a:t>
            </a:r>
            <a:r>
              <a:rPr lang="es-MX" noProof="0" dirty="0" err="1"/>
              <a:t>out</a:t>
            </a:r>
            <a:r>
              <a:rPr lang="es-MX" noProof="0" dirty="0"/>
              <a:t> line, busca archivos que </a:t>
            </a:r>
            <a:r>
              <a:rPr lang="es-MX" b="0" i="0" noProof="0" dirty="0">
                <a:effectLst/>
              </a:rPr>
              <a:t>compartan los mismos bloques de datos, eliminando una copia y combinando otras partes como copias clonadas de archivos.</a:t>
            </a:r>
            <a:br>
              <a:rPr lang="es-MX" sz="1500" b="0" i="0" noProof="0" dirty="0">
                <a:effectLst/>
              </a:rPr>
            </a:br>
            <a:endParaRPr lang="es-MX" sz="1500" noProof="0" dirty="0"/>
          </a:p>
          <a:p>
            <a:pPr>
              <a:lnSpc>
                <a:spcPct val="110000"/>
              </a:lnSpc>
            </a:pPr>
            <a:endParaRPr lang="es-MX" sz="1500" noProof="0" dirty="0"/>
          </a:p>
          <a:p>
            <a:pPr>
              <a:lnSpc>
                <a:spcPct val="110000"/>
              </a:lnSpc>
            </a:pPr>
            <a:endParaRPr lang="es-MX" sz="1500" noProof="0" dirty="0"/>
          </a:p>
          <a:p>
            <a:pPr>
              <a:lnSpc>
                <a:spcPct val="110000"/>
              </a:lnSpc>
            </a:pPr>
            <a:endParaRPr lang="es-MX" sz="1500" noProof="0" dirty="0"/>
          </a:p>
        </p:txBody>
      </p:sp>
      <p:pic>
        <p:nvPicPr>
          <p:cNvPr id="11" name="Gráfico 10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CFBC238B-8C88-DA37-8D9B-B5C614A20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10613">
            <a:off x="6004089" y="493070"/>
            <a:ext cx="2427771" cy="2427771"/>
          </a:xfrm>
          <a:prstGeom prst="rect">
            <a:avLst/>
          </a:prstGeom>
        </p:spPr>
      </p:pic>
      <p:pic>
        <p:nvPicPr>
          <p:cNvPr id="7172" name="Picture 4" descr="Btrfs, un sistema de archivos para Linux">
            <a:extLst>
              <a:ext uri="{FF2B5EF4-FFF2-40B4-BE49-F238E27FC236}">
                <a16:creationId xmlns:a16="http://schemas.microsoft.com/office/drawing/2014/main" id="{67561679-680A-F53A-4ED3-76BAAB51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8243" y="2974694"/>
            <a:ext cx="4836274" cy="30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9695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813</Words>
  <Application>Microsoft Office PowerPoint</Application>
  <PresentationFormat>Panorámica</PresentationFormat>
  <Paragraphs>51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Inter</vt:lpstr>
      <vt:lpstr>Neue Haas Grotesk Text Pro</vt:lpstr>
      <vt:lpstr>Times New Roman</vt:lpstr>
      <vt:lpstr>VanillaVTI</vt:lpstr>
      <vt:lpstr>Desduplicación</vt:lpstr>
      <vt:lpstr>INTRODUCCIÓN</vt:lpstr>
      <vt:lpstr>¿Qué es la desduplicación?</vt:lpstr>
      <vt:lpstr>¿Cuál es su importancia?</vt:lpstr>
      <vt:lpstr>¿Cómo funciona?</vt:lpstr>
      <vt:lpstr>Técnicas de ejecución</vt:lpstr>
      <vt:lpstr>¿Compresión? </vt:lpstr>
      <vt:lpstr>Presentación de PowerPoint</vt:lpstr>
      <vt:lpstr>Presentación de PowerPoint</vt:lpstr>
      <vt:lpstr>Presentación de PowerPoint</vt:lpstr>
      <vt:lpstr>Presentación de PowerPoint</vt:lpstr>
      <vt:lpstr>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Dominguez</dc:creator>
  <cp:lastModifiedBy>Valentina Dominguez</cp:lastModifiedBy>
  <cp:revision>3</cp:revision>
  <dcterms:created xsi:type="dcterms:W3CDTF">2025-04-02T04:07:48Z</dcterms:created>
  <dcterms:modified xsi:type="dcterms:W3CDTF">2025-04-04T00:37:23Z</dcterms:modified>
</cp:coreProperties>
</file>